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zh-TW" sz="1800" b="0" strike="noStrike" spc="-1">
                <a:solidFill>
                  <a:srgbClr val="000000"/>
                </a:solidFill>
                <a:latin typeface="Arial"/>
              </a:rPr>
              <a:t>請按這裡移動投影片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zh-TW" sz="2000" b="0" strike="noStrike" spc="-1">
                <a:solidFill>
                  <a:srgbClr val="000000"/>
                </a:solidFill>
                <a:latin typeface="Arial"/>
              </a:rPr>
              <a:t>請按這裡編輯備註格式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&lt;頁首&gt;</a:t>
            </a:r>
          </a:p>
        </p:txBody>
      </p:sp>
      <p:sp>
        <p:nvSpPr>
          <p:cNvPr id="87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&lt;日期/時間&gt;</a:t>
            </a:r>
          </a:p>
        </p:txBody>
      </p:sp>
      <p:sp>
        <p:nvSpPr>
          <p:cNvPr id="88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&lt;頁尾&gt;</a:t>
            </a:r>
          </a:p>
        </p:txBody>
      </p:sp>
      <p:sp>
        <p:nvSpPr>
          <p:cNvPr id="89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1F758E7D-1340-4DAE-BCA2-1A1A89EB4401}" type="slidenum"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DA41AC8-E9CD-48A7-81C0-0F946A8B5846}" type="slidenum">
              <a: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rPr>
              <a:t>1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9998A9E-FCD4-49AC-8382-D15545C4D78A}" type="slidenum">
              <a: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rPr>
              <a:t>2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CDF0C3A-FCD8-493E-B4AE-DCDD01EC443E}" type="slidenum">
              <a: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rPr>
              <a:t>3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E51821A-011D-4F25-B3D9-F6A056052965}" type="slidenum">
              <a: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rPr>
              <a:t>4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E090D78-9F44-47C4-A09D-8F495B67F691}" type="slidenum">
              <a: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rPr>
              <a:t>5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78784F7-8352-47A8-8662-C370A8FD559F}" type="slidenum">
              <a: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rPr>
              <a:t>6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F271F81-597A-41A1-80A6-473D50AA6B25}" type="slidenum">
              <a: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rPr>
              <a:t>7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0C1B54F-EE6D-4064-B94A-A8D10229BD8B}" type="slidenum">
              <a: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rPr>
              <a:t>8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4E53F18-0F7E-4939-A9A7-8CB71091F26B}" type="slidenum">
              <a:rPr lang="en-US" sz="1200" b="0" strike="noStrike" spc="-1">
                <a:solidFill>
                  <a:srgbClr val="000000"/>
                </a:solidFill>
                <a:latin typeface="Microsoft JhengHei UI"/>
                <a:ea typeface="Microsoft JhengHei UI"/>
              </a:rPr>
              <a:t>9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D7F5A66-FAE1-448B-A398-2521387962F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CFF08DC-F0F9-4533-88E6-DBF69D6E4C8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6CD4F8F-496B-49EE-98D2-FDDAAFE82E71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01EC31D-5484-4F0B-84B7-C0EE351C67D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CBB4943-1C02-4CC1-BF5E-75371287EE6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87F7DCF-6C0E-4FCA-939F-C066DC41E88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19020B1-0BEC-4F9C-B172-738BD3BFD1E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AF73A8D-B400-469D-A3E9-3411FA9C6CB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43D3221-645E-4A90-B64E-9E21B648968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38DA133-0415-4B6D-9216-DF3443B2E45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34547CD-5807-4AF3-BEE9-E5862C98C9A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5605089-7D9F-4454-887F-65AF03B4D670}" type="slidenum">
              <a:t>‹#›</a:t>
            </a:fld>
            <a:endParaRPr/>
          </a:p>
        </p:txBody>
      </p:sp>
      <p:sp>
        <p:nvSpPr>
          <p:cNvPr id="2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42FFDF7-773E-4AAF-9597-439D9EBC7A9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3536A6E-FF3A-4B7F-8304-8ED490C9B4C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2D5EA34-18C3-40A5-9AA5-A04516FF7EF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38F4910-3FF4-4A2A-B5B6-5A41D5163929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275D10C-E60B-443D-9A73-062F507D9016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BA32567-242A-4077-A784-44784CC1D1B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D8534D9-6E22-4A04-857F-A09002F3326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CDB6220-149B-475A-BCDB-952473FE90A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C5AA4A3-8309-4BE8-869A-B8678C4B64F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08B6BEC-D54C-4A9E-8F6D-AC6006EE397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BD72C1-129A-45E6-ACE1-31820EB414B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A9807C6-A2CA-4833-B87A-4952B0BD3F6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4E6E"/>
            </a:gs>
            <a:gs pos="100000">
              <a:srgbClr val="0E2C3E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6" descr="天體-R1---重疊標題HD.png"/>
          <p:cNvPicPr/>
          <p:nvPr/>
        </p:nvPicPr>
        <p:blipFill>
          <a:blip r:embed="rId14"/>
          <a:stretch/>
        </p:blipFill>
        <p:spPr>
          <a:xfrm>
            <a:off x="3240" y="1800"/>
            <a:ext cx="12187440" cy="6854760"/>
          </a:xfrm>
          <a:prstGeom prst="rect">
            <a:avLst/>
          </a:prstGeom>
          <a:ln w="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ftr" idx="1"/>
          </p:nvPr>
        </p:nvSpPr>
        <p:spPr>
          <a:xfrm>
            <a:off x="3962520" y="5870520"/>
            <a:ext cx="4892400" cy="376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1000" b="0" strike="noStrike" spc="-1">
                <a:solidFill>
                  <a:srgbClr val="FFFFFF"/>
                </a:solidFill>
                <a:latin typeface="Microsoft JhengHei UI"/>
                <a:ea typeface="Microsoft JhengHei U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strike="noStrike" spc="-1">
                <a:solidFill>
                  <a:srgbClr val="FFFFFF"/>
                </a:solidFill>
                <a:latin typeface="Microsoft JhengHei UI"/>
                <a:ea typeface="Microsoft JhengHei UI"/>
              </a:rPr>
              <a:t> </a:t>
            </a:r>
            <a:endParaRPr lang="en-US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sldNum" idx="2"/>
          </p:nvPr>
        </p:nvSpPr>
        <p:spPr>
          <a:xfrm>
            <a:off x="10608840" y="5870520"/>
            <a:ext cx="549720" cy="376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000" b="0" strike="noStrike" spc="-1">
                <a:solidFill>
                  <a:srgbClr val="FFFFFF"/>
                </a:solidFill>
                <a:latin typeface="Microsoft JhengHei UI"/>
                <a:ea typeface="Microsoft JhengHei U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6026BD1-956E-4905-841B-1A869AF8664C}" type="slidenum">
              <a:rPr lang="en-US" sz="1000" b="0" strike="noStrike" spc="-1">
                <a:solidFill>
                  <a:srgbClr val="FFFFFF"/>
                </a:solidFill>
                <a:latin typeface="Microsoft JhengHei UI"/>
                <a:ea typeface="Microsoft JhengHei UI"/>
              </a:rPr>
              <a:t>‹#›</a:t>
            </a:fld>
            <a:endParaRPr lang="en-US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dt" idx="3"/>
          </p:nvPr>
        </p:nvSpPr>
        <p:spPr>
          <a:xfrm>
            <a:off x="8932680" y="5870520"/>
            <a:ext cx="1598760" cy="376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FFFFFF"/>
                </a:solidFill>
                <a:latin typeface="Times New Roman"/>
              </a:rPr>
              <a:t> </a:t>
            </a:r>
          </a:p>
        </p:txBody>
      </p:sp>
      <p:sp>
        <p:nvSpPr>
          <p:cNvPr id="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zh-TW" sz="1800" b="0" strike="noStrike" spc="-1">
                <a:solidFill>
                  <a:srgbClr val="000000"/>
                </a:solidFill>
                <a:latin typeface="Arial"/>
              </a:rPr>
              <a:t>請按這裡編輯題名文字格式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zh-TW" sz="2800" b="0" strike="noStrike" spc="-1">
                <a:solidFill>
                  <a:srgbClr val="000000"/>
                </a:solidFill>
                <a:latin typeface="Arial"/>
              </a:rPr>
              <a:t>請按這裡編輯大綱文字格式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zh-TW" sz="2000" b="0" strike="noStrike" spc="-1">
                <a:solidFill>
                  <a:srgbClr val="000000"/>
                </a:solidFill>
                <a:latin typeface="Arial"/>
              </a:rPr>
              <a:t>第二個大綱層次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zh-TW" sz="1800" b="0" strike="noStrike" spc="-1">
                <a:solidFill>
                  <a:srgbClr val="000000"/>
                </a:solidFill>
                <a:latin typeface="Arial"/>
              </a:rPr>
              <a:t>第三個大綱層次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zh-TW" sz="1800" b="0" strike="noStrike" spc="-1">
                <a:solidFill>
                  <a:srgbClr val="000000"/>
                </a:solidFill>
                <a:latin typeface="Arial"/>
              </a:rPr>
              <a:t>第四個大綱層次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zh-TW" sz="2000" b="0" strike="noStrike" spc="-1">
                <a:solidFill>
                  <a:srgbClr val="000000"/>
                </a:solidFill>
                <a:latin typeface="Arial"/>
              </a:rPr>
              <a:t>第五個大綱層次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zh-TW" sz="2000" b="0" strike="noStrike" spc="-1">
                <a:solidFill>
                  <a:srgbClr val="000000"/>
                </a:solidFill>
                <a:latin typeface="Arial"/>
              </a:rPr>
              <a:t>第六個大綱層次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zh-TW" sz="2000" b="0" strike="noStrike" spc="-1">
                <a:solidFill>
                  <a:srgbClr val="000000"/>
                </a:solidFill>
                <a:latin typeface="Arial"/>
              </a:rPr>
              <a:t>第七個大綱層次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4E6E"/>
            </a:gs>
            <a:gs pos="100000">
              <a:srgbClr val="0E2C3E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圖片 7" descr="天體-R1---重疊內容HD.png"/>
          <p:cNvPicPr/>
          <p:nvPr/>
        </p:nvPicPr>
        <p:blipFill>
          <a:blip r:embed="rId14"/>
          <a:stretch/>
        </p:blipFill>
        <p:spPr>
          <a:xfrm flipH="1">
            <a:off x="1440" y="0"/>
            <a:ext cx="12187440" cy="6854760"/>
          </a:xfrm>
          <a:prstGeom prst="rect">
            <a:avLst/>
          </a:prstGeom>
          <a:ln w="0">
            <a:noFill/>
          </a:ln>
        </p:spPr>
      </p:pic>
      <p:sp>
        <p:nvSpPr>
          <p:cNvPr id="43" name="PlaceHolder 1"/>
          <p:cNvSpPr>
            <a:spLocks noGrp="1"/>
          </p:cNvSpPr>
          <p:nvPr>
            <p:ph type="ftr" idx="4"/>
          </p:nvPr>
        </p:nvSpPr>
        <p:spPr>
          <a:xfrm>
            <a:off x="685800" y="5870520"/>
            <a:ext cx="7826040" cy="376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1000" b="0" strike="noStrike" spc="-1">
                <a:solidFill>
                  <a:srgbClr val="FFFFFF"/>
                </a:solidFill>
                <a:latin typeface="Microsoft JhengHei UI"/>
                <a:ea typeface="Microsoft JhengHei U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strike="noStrike" spc="-1">
                <a:solidFill>
                  <a:srgbClr val="FFFFFF"/>
                </a:solidFill>
                <a:latin typeface="Microsoft JhengHei UI"/>
                <a:ea typeface="Microsoft JhengHei UI"/>
              </a:rPr>
              <a:t>&lt;頁尾&gt;</a:t>
            </a:r>
            <a:endParaRPr lang="en-US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ldNum" idx="5"/>
          </p:nvPr>
        </p:nvSpPr>
        <p:spPr>
          <a:xfrm>
            <a:off x="10266120" y="5870520"/>
            <a:ext cx="1259280" cy="376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000" b="0" strike="noStrike" spc="-1">
                <a:solidFill>
                  <a:srgbClr val="FFFFFF"/>
                </a:solidFill>
                <a:latin typeface="Microsoft JhengHei UI"/>
                <a:ea typeface="Microsoft JhengHei U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FD1168F-0E87-4493-BA86-AC0182C18E7C}" type="slidenum">
              <a:rPr lang="en-US" sz="1000" b="0" strike="noStrike" spc="-1">
                <a:solidFill>
                  <a:srgbClr val="FFFFFF"/>
                </a:solidFill>
                <a:latin typeface="Microsoft JhengHei UI"/>
                <a:ea typeface="Microsoft JhengHei UI"/>
              </a:rPr>
              <a:t>‹#›</a:t>
            </a:fld>
            <a:endParaRPr lang="en-US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dt" idx="6"/>
          </p:nvPr>
        </p:nvSpPr>
        <p:spPr>
          <a:xfrm>
            <a:off x="8589600" y="5870520"/>
            <a:ext cx="1598760" cy="376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FFFFFF"/>
                </a:solidFill>
                <a:latin typeface="Times New Roman"/>
              </a:rPr>
              <a:t>&lt;日期/時間&gt;</a:t>
            </a:r>
          </a:p>
        </p:txBody>
      </p:sp>
      <p:sp>
        <p:nvSpPr>
          <p:cNvPr id="46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zh-TW" sz="1800" b="0" strike="noStrike" spc="-1">
                <a:solidFill>
                  <a:srgbClr val="000000"/>
                </a:solidFill>
                <a:latin typeface="Arial"/>
              </a:rPr>
              <a:t>請按這裡編輯題名文字格式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zh-TW" sz="2800" b="0" strike="noStrike" spc="-1">
                <a:solidFill>
                  <a:srgbClr val="000000"/>
                </a:solidFill>
                <a:latin typeface="Arial"/>
              </a:rPr>
              <a:t>請按這裡編輯大綱文字格式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zh-TW" sz="2000" b="0" strike="noStrike" spc="-1">
                <a:solidFill>
                  <a:srgbClr val="000000"/>
                </a:solidFill>
                <a:latin typeface="Arial"/>
              </a:rPr>
              <a:t>第二個大綱層次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zh-TW" sz="1800" b="0" strike="noStrike" spc="-1">
                <a:solidFill>
                  <a:srgbClr val="000000"/>
                </a:solidFill>
                <a:latin typeface="Arial"/>
              </a:rPr>
              <a:t>第三個大綱層次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zh-TW" sz="1800" b="0" strike="noStrike" spc="-1">
                <a:solidFill>
                  <a:srgbClr val="000000"/>
                </a:solidFill>
                <a:latin typeface="Arial"/>
              </a:rPr>
              <a:t>第四個大綱層次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zh-TW" sz="2000" b="0" strike="noStrike" spc="-1">
                <a:solidFill>
                  <a:srgbClr val="000000"/>
                </a:solidFill>
                <a:latin typeface="Arial"/>
              </a:rPr>
              <a:t>第五個大綱層次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zh-TW" sz="2000" b="0" strike="noStrike" spc="-1">
                <a:solidFill>
                  <a:srgbClr val="000000"/>
                </a:solidFill>
                <a:latin typeface="Arial"/>
              </a:rPr>
              <a:t>第六個大綱層次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zh-TW" sz="2000" b="0" strike="noStrike" spc="-1">
                <a:solidFill>
                  <a:srgbClr val="000000"/>
                </a:solidFill>
                <a:latin typeface="Arial"/>
              </a:rPr>
              <a:t>第七個大綱層次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4.emis.tku.edu.tw/thesis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4.emis.tku.edu.tw/thesi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lib.tku.edu.tw/Front/Resources/Study/Papercomparison/Page.aspx?id=vcyTtXxq8Sg=" TargetMode="External"/><Relationship Id="rId4" Type="http://schemas.openxmlformats.org/officeDocument/2006/relationships/hyperlink" Target="https://www.lib.tku.edu.tw/Front/Resources/Study/DissertationSubmission/Page.aspx?id=4XxsUoWQkLo=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圖片 8" descr="直條圖示"/>
          <p:cNvPicPr/>
          <p:nvPr/>
        </p:nvPicPr>
        <p:blipFill>
          <a:blip r:embed="rId3"/>
          <a:stretch/>
        </p:blipFill>
        <p:spPr>
          <a:xfrm>
            <a:off x="8972640" y="3429000"/>
            <a:ext cx="2675880" cy="2799360"/>
          </a:xfrm>
          <a:prstGeom prst="rect">
            <a:avLst/>
          </a:prstGeom>
          <a:ln w="0">
            <a:noFill/>
          </a:ln>
        </p:spPr>
      </p:pic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963360" y="1618920"/>
            <a:ext cx="8685360" cy="342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zh-TW" sz="4800" b="1" strike="noStrike" cap="all" spc="-1">
                <a:solidFill>
                  <a:srgbClr val="FFFFFF"/>
                </a:solidFill>
                <a:latin typeface="Times New Roman"/>
                <a:ea typeface="標楷體"/>
              </a:rPr>
              <a:t>淡江大學歷史學系碩士班</a:t>
            </a:r>
            <a:br>
              <a:rPr sz="4800"/>
            </a:br>
            <a:r>
              <a:rPr lang="zh-TW" sz="4800" b="1" strike="noStrike" cap="all" spc="-1">
                <a:solidFill>
                  <a:srgbClr val="FFFFFF"/>
                </a:solidFill>
                <a:latin typeface="Times New Roman"/>
                <a:ea typeface="標楷體"/>
              </a:rPr>
              <a:t>修業規定注意事項</a:t>
            </a:r>
            <a:br>
              <a:rPr sz="4800"/>
            </a:br>
            <a:br>
              <a:rPr sz="4800"/>
            </a:br>
            <a:endParaRPr lang="en-US" sz="4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圖片 9" descr="捲曲的頁面"/>
          <p:cNvPicPr/>
          <p:nvPr/>
        </p:nvPicPr>
        <p:blipFill>
          <a:blip r:embed="rId3"/>
          <a:stretch/>
        </p:blipFill>
        <p:spPr>
          <a:xfrm>
            <a:off x="2965680" y="549720"/>
            <a:ext cx="1155960" cy="1155960"/>
          </a:xfrm>
          <a:prstGeom prst="rect">
            <a:avLst/>
          </a:prstGeom>
          <a:ln w="0">
            <a:noFill/>
          </a:ln>
        </p:spPr>
      </p:pic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217800" y="2991600"/>
            <a:ext cx="4135320" cy="1155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zh-TW" sz="4800" b="1" strike="noStrike" cap="all" spc="-1">
                <a:solidFill>
                  <a:srgbClr val="FFFFFF"/>
                </a:solidFill>
                <a:latin typeface="Times New Roman"/>
                <a:ea typeface="標楷體"/>
              </a:rPr>
              <a:t>加退選課程</a:t>
            </a:r>
            <a:br>
              <a:rPr sz="4800"/>
            </a:br>
            <a:r>
              <a:rPr lang="en-US" sz="4800" b="1" strike="noStrike" cap="all" spc="-1">
                <a:solidFill>
                  <a:srgbClr val="FFFFFF"/>
                </a:solidFill>
                <a:latin typeface="Times New Roman"/>
                <a:ea typeface="標楷體"/>
              </a:rPr>
              <a:t>(</a:t>
            </a:r>
            <a:r>
              <a:rPr lang="zh-TW" sz="4800" b="1" strike="noStrike" cap="all" spc="-1">
                <a:solidFill>
                  <a:srgbClr val="FFFFFF"/>
                </a:solidFill>
                <a:latin typeface="Times New Roman"/>
                <a:ea typeface="標楷體"/>
              </a:rPr>
              <a:t>一</a:t>
            </a:r>
            <a:r>
              <a:rPr lang="en-US" sz="4800" b="1" strike="noStrike" cap="all" spc="-1">
                <a:solidFill>
                  <a:srgbClr val="FFFFFF"/>
                </a:solidFill>
                <a:latin typeface="Times New Roman"/>
                <a:ea typeface="標楷體"/>
              </a:rPr>
              <a:t>)</a:t>
            </a:r>
            <a:endParaRPr lang="en-US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4648320" y="0"/>
            <a:ext cx="7542360" cy="6854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時間：依本校行事曆時程辦理</a:t>
            </a:r>
            <a:br>
              <a:rPr sz="1800"/>
            </a:b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說明：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一、畢業學分：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32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學分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            28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學分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(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自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112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學年度起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)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            24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學分（自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114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學年度起入學）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二、必修科目「歷史研究法與專題討論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(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一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)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、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(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二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)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」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(2/2)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    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共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4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學分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三、跨所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(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校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)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選課以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4 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學分為限，每學期至少修一門課程， 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    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已修滿畢業學分者，可加選「論文」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1001"/>
              </a:spcBef>
              <a:spcAft>
                <a:spcPts val="1001"/>
              </a:spcAft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圖片 1" descr="捲曲的頁面"/>
          <p:cNvPicPr/>
          <p:nvPr/>
        </p:nvPicPr>
        <p:blipFill>
          <a:blip r:embed="rId3"/>
          <a:stretch/>
        </p:blipFill>
        <p:spPr>
          <a:xfrm>
            <a:off x="2965680" y="549720"/>
            <a:ext cx="1155960" cy="1155960"/>
          </a:xfrm>
          <a:prstGeom prst="rect">
            <a:avLst/>
          </a:prstGeom>
          <a:ln w="0">
            <a:noFill/>
          </a:ln>
        </p:spPr>
      </p:pic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217800" y="2991600"/>
            <a:ext cx="4135320" cy="1155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zh-TW" sz="4800" b="1" strike="noStrike" cap="all" spc="-1">
                <a:solidFill>
                  <a:srgbClr val="FFFFFF"/>
                </a:solidFill>
                <a:latin typeface="Times New Roman"/>
                <a:ea typeface="標楷體"/>
              </a:rPr>
              <a:t>加退選課程</a:t>
            </a:r>
            <a:br>
              <a:rPr sz="4800"/>
            </a:br>
            <a:r>
              <a:rPr lang="en-US" sz="4800" b="1" strike="noStrike" cap="all" spc="-1">
                <a:solidFill>
                  <a:srgbClr val="FFFFFF"/>
                </a:solidFill>
                <a:latin typeface="Times New Roman"/>
                <a:ea typeface="標楷體"/>
              </a:rPr>
              <a:t>(</a:t>
            </a:r>
            <a:r>
              <a:rPr lang="zh-TW" sz="4800" b="1" strike="noStrike" cap="all" spc="-1">
                <a:solidFill>
                  <a:srgbClr val="FFFFFF"/>
                </a:solidFill>
                <a:latin typeface="Times New Roman"/>
                <a:ea typeface="標楷體"/>
              </a:rPr>
              <a:t>二</a:t>
            </a:r>
            <a:r>
              <a:rPr lang="en-US" sz="4800" b="1" strike="noStrike" cap="all" spc="-1">
                <a:solidFill>
                  <a:srgbClr val="FFFFFF"/>
                </a:solidFill>
                <a:latin typeface="Times New Roman"/>
                <a:ea typeface="標楷體"/>
              </a:rPr>
              <a:t>)</a:t>
            </a:r>
            <a:endParaRPr lang="en-US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648320" y="0"/>
            <a:ext cx="7542360" cy="6854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時間：依本校行事曆時程辦理</a:t>
            </a:r>
            <a:br>
              <a:rPr sz="1800"/>
            </a:b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說明：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四、修習學術研究倫理教育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 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（一）通過本系必修課程「歷史研究法與專題討論」 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                  (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自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111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學年度起新生適用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)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。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 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（二）登錄臺灣學術倫理教育資源中心網站修習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      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「學術研究倫理教育」線上課程，取得修課證明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(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選修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)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1001"/>
              </a:spcBef>
              <a:spcAft>
                <a:spcPts val="1001"/>
              </a:spcAft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圖片 9" descr="捲曲的頁面"/>
          <p:cNvPicPr/>
          <p:nvPr/>
        </p:nvPicPr>
        <p:blipFill>
          <a:blip r:embed="rId3"/>
          <a:stretch/>
        </p:blipFill>
        <p:spPr>
          <a:xfrm>
            <a:off x="2965680" y="549720"/>
            <a:ext cx="1155960" cy="1155960"/>
          </a:xfrm>
          <a:prstGeom prst="rect">
            <a:avLst/>
          </a:prstGeom>
          <a:ln w="0">
            <a:noFill/>
          </a:ln>
        </p:spPr>
      </p:pic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375840" y="2648880"/>
            <a:ext cx="4008600" cy="1155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zh-TW" sz="4800" b="1" strike="noStrike" cap="all" spc="-1">
                <a:solidFill>
                  <a:srgbClr val="FFFFFF"/>
                </a:solidFill>
                <a:latin typeface="標楷體"/>
                <a:ea typeface="標楷體"/>
              </a:rPr>
              <a:t>申請指導教授</a:t>
            </a:r>
            <a:endParaRPr lang="en-US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4649760" y="0"/>
            <a:ext cx="7542360" cy="6854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時間：每學期第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1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至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4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週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說明：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一、申請論文初審之前一學期。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二、本系專、兼任教師為主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三、經指導教授簽名同意後填表交系辦申請</a:t>
            </a:r>
            <a:endParaRPr lang="en-US" altLang="zh-TW" sz="1800" b="0" strike="noStrike" spc="-1" dirty="0">
              <a:solidFill>
                <a:srgbClr val="FFFFFF"/>
              </a:solidFill>
              <a:latin typeface="Times New Roman"/>
              <a:ea typeface="標楷體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zh-TW" alt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四、同意書請至：課程規劃→</a:t>
            </a:r>
            <a:r>
              <a:rPr lang="zh-TW" altLang="en-US" sz="1800" spc="-1" dirty="0">
                <a:solidFill>
                  <a:srgbClr val="FFFFFF"/>
                </a:solidFill>
                <a:latin typeface="Times New Roman"/>
                <a:ea typeface="標楷體"/>
              </a:rPr>
              <a:t>碩士班→修業學則 下載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  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圖片 9" descr="捲曲的頁面"/>
          <p:cNvPicPr/>
          <p:nvPr/>
        </p:nvPicPr>
        <p:blipFill>
          <a:blip r:embed="rId3"/>
          <a:stretch/>
        </p:blipFill>
        <p:spPr>
          <a:xfrm>
            <a:off x="2965680" y="549720"/>
            <a:ext cx="1155960" cy="1155960"/>
          </a:xfrm>
          <a:prstGeom prst="rect">
            <a:avLst/>
          </a:prstGeom>
          <a:ln w="0">
            <a:noFill/>
          </a:ln>
        </p:spPr>
      </p:pic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40040" y="2642400"/>
            <a:ext cx="3981600" cy="1155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zh-TW" sz="4800" b="1" strike="noStrike" cap="all" spc="-1">
                <a:solidFill>
                  <a:srgbClr val="FFFFFF"/>
                </a:solidFill>
                <a:latin typeface="Times New Roman"/>
                <a:ea typeface="標楷體"/>
              </a:rPr>
              <a:t>論文初審</a:t>
            </a:r>
            <a:endParaRPr lang="en-US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4649760" y="0"/>
            <a:ext cx="7542360" cy="6854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時間：每學期第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1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至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4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週申請</a:t>
            </a:r>
            <a:br>
              <a:rPr sz="1800" dirty="0"/>
            </a:b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說明：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 algn="just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一、申請資格：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329040" indent="0">
              <a:lnSpc>
                <a:spcPct val="150000"/>
              </a:lnSpc>
              <a:spcBef>
                <a:spcPts val="100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        (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一）已完成修讀畢業學分數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329040" indent="0">
              <a:lnSpc>
                <a:spcPct val="150000"/>
              </a:lnSpc>
              <a:spcBef>
                <a:spcPts val="100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        (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二）完成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6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篇「研究生學術 研討會議報告書」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 algn="just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二、必須在學位考試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(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口試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)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之前完成，兩者不可同一學期進行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 algn="just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三、論文大綱、緒論及主要論文內容至少一節公開發表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 algn="just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四、發表時間地點另行公告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 algn="just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五、填妥論文初審申請單交至系辦申請</a:t>
            </a:r>
            <a:endParaRPr lang="en-US" altLang="zh-TW" sz="1800" b="0" strike="noStrike" spc="-1" dirty="0">
              <a:solidFill>
                <a:srgbClr val="FFFFFF"/>
              </a:solidFill>
              <a:latin typeface="Times New Roman"/>
              <a:ea typeface="標楷體"/>
            </a:endParaRPr>
          </a:p>
          <a:p>
            <a:pPr indent="0" algn="just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zh-TW" altLang="en-US" sz="1800" spc="-1" dirty="0">
                <a:solidFill>
                  <a:srgbClr val="FFFFFF"/>
                </a:solidFill>
                <a:latin typeface="Times New Roman"/>
                <a:ea typeface="標楷體"/>
              </a:rPr>
              <a:t>    六、申請表請至：課程規劃→碩士班→修業學則 下載</a:t>
            </a:r>
            <a:endParaRPr lang="en-US" altLang="zh-TW" sz="1800" spc="-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圖片 9" descr="捲曲的頁面"/>
          <p:cNvPicPr/>
          <p:nvPr/>
        </p:nvPicPr>
        <p:blipFill>
          <a:blip r:embed="rId3"/>
          <a:stretch/>
        </p:blipFill>
        <p:spPr>
          <a:xfrm>
            <a:off x="2965680" y="549720"/>
            <a:ext cx="1155960" cy="1155960"/>
          </a:xfrm>
          <a:prstGeom prst="rect">
            <a:avLst/>
          </a:prstGeom>
          <a:ln w="0">
            <a:noFill/>
          </a:ln>
        </p:spPr>
      </p:pic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351000" y="2420280"/>
            <a:ext cx="4226040" cy="1750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zh-TW" sz="4800" b="1" strike="noStrike" cap="all" spc="-1">
                <a:solidFill>
                  <a:srgbClr val="FFFFFF"/>
                </a:solidFill>
                <a:latin typeface="標楷體"/>
                <a:ea typeface="標楷體"/>
              </a:rPr>
              <a:t>參與學術會議</a:t>
            </a:r>
            <a:endParaRPr lang="en-US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4824000" y="1548000"/>
            <a:ext cx="5844240" cy="4192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zh-TW" sz="1800" b="0" strike="noStrike" spc="-1" dirty="0">
                <a:solidFill>
                  <a:srgbClr val="FFFFFF"/>
                </a:solidFill>
                <a:latin typeface="標楷體"/>
                <a:ea typeface="標楷體"/>
              </a:rPr>
              <a:t>時間：修業期間</a:t>
            </a:r>
            <a:br>
              <a:rPr sz="1800" dirty="0"/>
            </a:br>
            <a:r>
              <a:rPr lang="zh-TW" sz="1800" b="0" strike="noStrike" spc="-1" dirty="0">
                <a:solidFill>
                  <a:srgbClr val="FFFFFF"/>
                </a:solidFill>
                <a:latin typeface="標楷體"/>
                <a:ea typeface="標楷體"/>
              </a:rPr>
              <a:t>說明：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標楷體"/>
                <a:ea typeface="標楷體"/>
              </a:rPr>
              <a:t>  </a:t>
            </a:r>
            <a:r>
              <a:rPr lang="zh-TW" sz="1800" b="0" strike="noStrike" spc="-1" dirty="0">
                <a:solidFill>
                  <a:srgbClr val="FFFFFF"/>
                </a:solidFill>
                <a:latin typeface="標楷體"/>
                <a:ea typeface="標楷體"/>
              </a:rPr>
              <a:t>一、研究生必須參與本系主辦之學術研討會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標楷體"/>
                <a:ea typeface="標楷體"/>
              </a:rPr>
              <a:t>  </a:t>
            </a:r>
            <a:r>
              <a:rPr lang="zh-TW" sz="1800" b="0" strike="noStrike" spc="-1" dirty="0">
                <a:solidFill>
                  <a:srgbClr val="FFFFFF"/>
                </a:solidFill>
                <a:latin typeface="標楷體"/>
                <a:ea typeface="標楷體"/>
              </a:rPr>
              <a:t>二、必須參加</a:t>
            </a:r>
            <a:r>
              <a:rPr lang="en-US" sz="1800" b="0" strike="noStrike" spc="-1" dirty="0">
                <a:solidFill>
                  <a:srgbClr val="FFFFFF"/>
                </a:solidFill>
                <a:latin typeface="標楷體"/>
                <a:ea typeface="標楷體"/>
              </a:rPr>
              <a:t>6</a:t>
            </a:r>
            <a:r>
              <a:rPr lang="zh-TW" sz="1800" b="0" strike="noStrike" spc="-1" dirty="0">
                <a:solidFill>
                  <a:srgbClr val="FFFFFF"/>
                </a:solidFill>
                <a:latin typeface="標楷體"/>
                <a:ea typeface="標楷體"/>
              </a:rPr>
              <a:t>次校內外學術會議，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標楷體"/>
                <a:ea typeface="標楷體"/>
              </a:rPr>
              <a:t>      </a:t>
            </a:r>
            <a:r>
              <a:rPr lang="zh-TW" sz="1800" b="0" strike="noStrike" spc="-1" dirty="0">
                <a:solidFill>
                  <a:srgbClr val="FFFFFF"/>
                </a:solidFill>
                <a:latin typeface="標楷體"/>
                <a:ea typeface="標楷體"/>
              </a:rPr>
              <a:t>其中</a:t>
            </a:r>
            <a:r>
              <a:rPr lang="en-US" sz="1800" b="0" strike="noStrike" spc="-1" dirty="0">
                <a:solidFill>
                  <a:srgbClr val="FFFFFF"/>
                </a:solidFill>
                <a:latin typeface="標楷體"/>
                <a:ea typeface="標楷體"/>
              </a:rPr>
              <a:t>2</a:t>
            </a:r>
            <a:r>
              <a:rPr lang="zh-TW" sz="1800" b="0" strike="noStrike" spc="-1" dirty="0">
                <a:solidFill>
                  <a:srgbClr val="FFFFFF"/>
                </a:solidFill>
                <a:latin typeface="標楷體"/>
                <a:ea typeface="標楷體"/>
              </a:rPr>
              <a:t>場撰寫</a:t>
            </a:r>
            <a:r>
              <a:rPr lang="en-US" sz="1800" b="0" strike="noStrike" spc="-1" dirty="0">
                <a:solidFill>
                  <a:srgbClr val="FFFFFF"/>
                </a:solidFill>
                <a:latin typeface="標楷體"/>
                <a:ea typeface="標楷體"/>
              </a:rPr>
              <a:t>3,000</a:t>
            </a:r>
            <a:r>
              <a:rPr lang="zh-TW" sz="1800" b="0" strike="noStrike" spc="-1" dirty="0">
                <a:solidFill>
                  <a:srgbClr val="FFFFFF"/>
                </a:solidFill>
                <a:latin typeface="標楷體"/>
                <a:ea typeface="標楷體"/>
              </a:rPr>
              <a:t>字以上會議紀要。</a:t>
            </a:r>
            <a:endParaRPr lang="en-US" altLang="zh-TW" sz="1800" spc="-1" dirty="0">
              <a:solidFill>
                <a:srgbClr val="FFFFFF"/>
              </a:solidFill>
              <a:latin typeface="標楷體"/>
              <a:ea typeface="標楷體"/>
            </a:endParaRPr>
          </a:p>
          <a:p>
            <a:pPr marL="228600" indent="0" algn="ctr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zh-TW" altLang="en-US" sz="2000" b="0" strike="noStrike" spc="-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學術會議報告書</a:t>
            </a:r>
            <a:r>
              <a:rPr lang="zh-TW" altLang="en-US" sz="2000" spc="-1" dirty="0">
                <a:solidFill>
                  <a:srgbClr val="FFFFFF"/>
                </a:solidFill>
                <a:latin typeface="Times New Roman"/>
                <a:ea typeface="標楷體"/>
              </a:rPr>
              <a:t>請至：</a:t>
            </a:r>
            <a:endParaRPr lang="en-US" altLang="zh-TW" sz="2000" spc="-1" dirty="0">
              <a:solidFill>
                <a:srgbClr val="FFFFFF"/>
              </a:solidFill>
              <a:latin typeface="Times New Roman"/>
              <a:ea typeface="標楷體"/>
            </a:endParaRPr>
          </a:p>
          <a:p>
            <a:pPr indent="0" algn="ctr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zh-TW" altLang="en-US" sz="2000" spc="-1" dirty="0">
                <a:solidFill>
                  <a:srgbClr val="FFFFFF"/>
                </a:solidFill>
                <a:latin typeface="Times New Roman"/>
                <a:ea typeface="標楷體"/>
              </a:rPr>
              <a:t>課程規劃→碩士班→修業學則 下載</a:t>
            </a:r>
            <a:endParaRPr lang="en-US" sz="1800" b="0" strike="noStrike" spc="-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圖片 9" descr="捲曲的頁面"/>
          <p:cNvPicPr/>
          <p:nvPr/>
        </p:nvPicPr>
        <p:blipFill>
          <a:blip r:embed="rId3"/>
          <a:stretch/>
        </p:blipFill>
        <p:spPr>
          <a:xfrm>
            <a:off x="2965680" y="549720"/>
            <a:ext cx="1155960" cy="1155960"/>
          </a:xfrm>
          <a:prstGeom prst="rect">
            <a:avLst/>
          </a:prstGeom>
          <a:ln w="0">
            <a:noFill/>
          </a:ln>
        </p:spPr>
      </p:pic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208440" y="3010320"/>
            <a:ext cx="4248360" cy="836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br>
              <a:rPr sz="4800"/>
            </a:br>
            <a:r>
              <a:rPr lang="zh-TW" sz="4800" b="1" strike="noStrike" cap="all" spc="-1">
                <a:solidFill>
                  <a:srgbClr val="FFFFFF"/>
                </a:solidFill>
                <a:latin typeface="標楷體"/>
                <a:ea typeface="標楷體"/>
              </a:rPr>
              <a:t>論文題目填報</a:t>
            </a:r>
            <a:br>
              <a:rPr sz="4800"/>
            </a:br>
            <a:br>
              <a:rPr sz="4800"/>
            </a:br>
            <a:endParaRPr lang="en-US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5116680" y="360000"/>
            <a:ext cx="7075440" cy="6397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時間：依學校公告時間辦理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(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教務處公告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)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說明：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 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一、須完成論文初審等相關修業規定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 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二、論文題目填報：經指導教授同意，當學期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     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申請學位考試者，依規定時間上網填報。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 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三、填報系統：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      </a:t>
            </a:r>
            <a:r>
              <a:rPr lang="zh-TW" sz="1800" b="0" u="sng" strike="noStrike" spc="-1" dirty="0">
                <a:solidFill>
                  <a:srgbClr val="6B9F25"/>
                </a:solidFill>
                <a:uFillTx/>
                <a:latin typeface="Times New Roman"/>
                <a:ea typeface="標楷體"/>
                <a:hlinkClick r:id="rId4"/>
              </a:rPr>
              <a:t>研究生論文題目暨指導教授登錄系統</a:t>
            </a:r>
            <a:r>
              <a:rPr lang="en-US" sz="1800" b="0" u="sng" strike="noStrike" spc="-1" dirty="0">
                <a:solidFill>
                  <a:srgbClr val="6B9F25"/>
                </a:solidFill>
                <a:uFillTx/>
                <a:latin typeface="Times New Roman"/>
                <a:ea typeface="標楷體"/>
                <a:hlinkClick r:id="rId4"/>
              </a:rPr>
              <a:t>(</a:t>
            </a:r>
            <a:r>
              <a:rPr lang="zh-TW" sz="1800" b="0" u="sng" strike="noStrike" spc="-1" dirty="0">
                <a:solidFill>
                  <a:srgbClr val="6B9F25"/>
                </a:solidFill>
                <a:uFillTx/>
                <a:latin typeface="Times New Roman"/>
                <a:ea typeface="標楷體"/>
                <a:hlinkClick r:id="rId4"/>
              </a:rPr>
              <a:t>中</a:t>
            </a:r>
            <a:r>
              <a:rPr lang="en-US" sz="1800" b="0" u="sng" strike="noStrike" spc="-1" dirty="0">
                <a:solidFill>
                  <a:srgbClr val="6B9F25"/>
                </a:solidFill>
                <a:uFillTx/>
                <a:latin typeface="Times New Roman"/>
                <a:ea typeface="標楷體"/>
                <a:hlinkClick r:id="rId4"/>
              </a:rPr>
              <a:t>/</a:t>
            </a:r>
            <a:r>
              <a:rPr lang="zh-TW" sz="1800" b="0" u="sng" strike="noStrike" spc="-1" dirty="0">
                <a:solidFill>
                  <a:srgbClr val="6B9F25"/>
                </a:solidFill>
                <a:uFillTx/>
                <a:latin typeface="Times New Roman"/>
                <a:ea typeface="標楷體"/>
                <a:hlinkClick r:id="rId4"/>
              </a:rPr>
              <a:t>英文題目</a:t>
            </a:r>
            <a:r>
              <a:rPr lang="en-US" sz="1800" b="0" u="sng" strike="noStrike" spc="-1" dirty="0">
                <a:solidFill>
                  <a:srgbClr val="6B9F25"/>
                </a:solidFill>
                <a:uFillTx/>
                <a:latin typeface="Times New Roman"/>
                <a:ea typeface="標楷體"/>
                <a:hlinkClick r:id="rId4"/>
              </a:rPr>
              <a:t>)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     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1001"/>
              </a:spcBef>
              <a:spcAft>
                <a:spcPts val="1001"/>
              </a:spcAft>
              <a:buNone/>
              <a:tabLst>
                <a:tab pos="0" algn="l"/>
              </a:tabLst>
            </a:pP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圖片 9" descr="捲曲的頁面"/>
          <p:cNvPicPr/>
          <p:nvPr/>
        </p:nvPicPr>
        <p:blipFill>
          <a:blip r:embed="rId3"/>
          <a:stretch/>
        </p:blipFill>
        <p:spPr>
          <a:xfrm>
            <a:off x="2965680" y="549720"/>
            <a:ext cx="1155960" cy="1155960"/>
          </a:xfrm>
          <a:prstGeom prst="rect">
            <a:avLst/>
          </a:prstGeom>
          <a:ln w="0">
            <a:noFill/>
          </a:ln>
        </p:spPr>
      </p:pic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217800" y="2991600"/>
            <a:ext cx="4053960" cy="1155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zh-TW" sz="4800" b="1" strike="noStrike" cap="all" spc="-1">
                <a:solidFill>
                  <a:srgbClr val="FFFFFF"/>
                </a:solidFill>
                <a:latin typeface="標楷體"/>
                <a:ea typeface="標楷體"/>
              </a:rPr>
              <a:t>申請學位考試</a:t>
            </a:r>
            <a:br>
              <a:rPr sz="4800"/>
            </a:br>
            <a:r>
              <a:rPr lang="en-US" sz="4800" b="1" strike="noStrike" cap="all" spc="-1">
                <a:solidFill>
                  <a:srgbClr val="FFFFFF"/>
                </a:solidFill>
                <a:latin typeface="標楷體"/>
                <a:ea typeface="標楷體"/>
              </a:rPr>
              <a:t>(</a:t>
            </a:r>
            <a:r>
              <a:rPr lang="zh-TW" sz="4800" b="1" strike="noStrike" cap="all" spc="-1">
                <a:solidFill>
                  <a:srgbClr val="FFFFFF"/>
                </a:solidFill>
                <a:latin typeface="標楷體"/>
                <a:ea typeface="標楷體"/>
              </a:rPr>
              <a:t>口試</a:t>
            </a:r>
            <a:r>
              <a:rPr lang="en-US" sz="4800" b="1" strike="noStrike" cap="all" spc="-1">
                <a:solidFill>
                  <a:srgbClr val="FFFFFF"/>
                </a:solidFill>
                <a:latin typeface="標楷體"/>
                <a:ea typeface="標楷體"/>
              </a:rPr>
              <a:t>)</a:t>
            </a:r>
            <a:endParaRPr lang="en-US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5115600" y="721080"/>
            <a:ext cx="7075440" cy="600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時間：依學校公告時間辦理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(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教務處公告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)</a:t>
            </a:r>
            <a:br>
              <a:rPr sz="1800" dirty="0"/>
            </a:b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說明：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一、須完成論文初審等相關修業規定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二、繳交經指導教授簽名之學位考試申請表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       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與學位考試委員推薦表 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(1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校內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1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校外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)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三、請下載並列印以下表單：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             (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一） </a:t>
            </a:r>
            <a:r>
              <a:rPr lang="zh-TW" alt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委員推薦表</a:t>
            </a:r>
            <a:r>
              <a:rPr lang="zh-TW" altLang="en-US" sz="1800" spc="-1" dirty="0">
                <a:solidFill>
                  <a:srgbClr val="FFFFFF"/>
                </a:solidFill>
                <a:latin typeface="Times New Roman"/>
                <a:ea typeface="標楷體"/>
              </a:rPr>
              <a:t>請至：</a:t>
            </a:r>
            <a:endParaRPr lang="en-US" altLang="zh-TW" sz="1800" spc="-1" dirty="0">
              <a:solidFill>
                <a:srgbClr val="FFFFFF"/>
              </a:solidFill>
              <a:latin typeface="Times New Roman"/>
              <a:ea typeface="標楷體"/>
            </a:endParaRPr>
          </a:p>
          <a:p>
            <a:pPr indent="0" algn="just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zh-TW" altLang="en-US" sz="1800" spc="-1" dirty="0">
                <a:solidFill>
                  <a:srgbClr val="FFFFFF"/>
                </a:solidFill>
                <a:latin typeface="Times New Roman"/>
                <a:ea typeface="標楷體"/>
              </a:rPr>
              <a:t>               課程規劃→碩士班→修業學則 下載</a:t>
            </a:r>
            <a:endParaRPr lang="en-US" altLang="zh-TW" sz="1800" b="0" strike="noStrike" spc="-1" dirty="0">
              <a:solidFill>
                <a:srgbClr val="FFFFFF"/>
              </a:solidFill>
              <a:latin typeface="Times New Roman"/>
              <a:ea typeface="標楷體"/>
            </a:endParaRPr>
          </a:p>
          <a:p>
            <a:pPr marL="228600" indent="0" algn="ctr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zh-TW" sz="1800" b="0" u="sng" strike="noStrike" spc="-1" dirty="0">
                <a:solidFill>
                  <a:srgbClr val="6B9F25"/>
                </a:solidFill>
                <a:uFillTx/>
                <a:latin typeface="Times New Roman"/>
                <a:ea typeface="標楷體"/>
                <a:hlinkClick r:id="rId4"/>
              </a:rPr>
              <a:t>論文題目填報系統下載</a:t>
            </a:r>
            <a:endParaRPr lang="en-US" sz="1800" b="0" u="sng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 algn="just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             (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二）學位考試申請表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1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份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(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申請論文口試時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)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 algn="just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             (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三）學位考試委員評分表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3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份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(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論文口試時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)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 algn="just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             (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四）學位考試委員成績通知單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1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份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(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論文口試時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)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 algn="just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                 (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五）論文口試委員簽名單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2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份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(</a:t>
            </a:r>
            <a:r>
              <a:rPr lang="zh-TW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論文口試時</a:t>
            </a:r>
            <a:r>
              <a:rPr lang="en-US" sz="1800" b="0" strike="noStrike" spc="-1" dirty="0">
                <a:solidFill>
                  <a:srgbClr val="FFFFFF"/>
                </a:solidFill>
                <a:latin typeface="Times New Roman"/>
                <a:ea typeface="標楷體"/>
              </a:rPr>
              <a:t>)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1001"/>
              </a:spcBef>
              <a:spcAft>
                <a:spcPts val="1001"/>
              </a:spcAft>
              <a:buNone/>
              <a:tabLst>
                <a:tab pos="0" algn="l"/>
              </a:tabLst>
            </a:pP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圖片 9" descr="捲曲的頁面"/>
          <p:cNvPicPr/>
          <p:nvPr/>
        </p:nvPicPr>
        <p:blipFill>
          <a:blip r:embed="rId3"/>
          <a:stretch/>
        </p:blipFill>
        <p:spPr>
          <a:xfrm>
            <a:off x="2965680" y="549720"/>
            <a:ext cx="1155960" cy="1155960"/>
          </a:xfrm>
          <a:prstGeom prst="rect">
            <a:avLst/>
          </a:prstGeom>
          <a:ln w="0">
            <a:noFill/>
          </a:ln>
        </p:spPr>
      </p:pic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217800" y="2991600"/>
            <a:ext cx="4053960" cy="1155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zh-TW" sz="4800" b="1" strike="noStrike" cap="all" spc="-1">
                <a:solidFill>
                  <a:srgbClr val="FFFFFF"/>
                </a:solidFill>
                <a:latin typeface="標楷體"/>
                <a:ea typeface="標楷體"/>
              </a:rPr>
              <a:t>論文上傳</a:t>
            </a:r>
            <a:br>
              <a:rPr sz="4800"/>
            </a:br>
            <a:r>
              <a:rPr lang="zh-TW" sz="4800" b="1" strike="noStrike" cap="all" spc="-1">
                <a:solidFill>
                  <a:srgbClr val="FFFFFF"/>
                </a:solidFill>
                <a:latin typeface="標楷體"/>
                <a:ea typeface="標楷體"/>
              </a:rPr>
              <a:t>與離校</a:t>
            </a:r>
            <a:endParaRPr lang="en-US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4852800" y="0"/>
            <a:ext cx="7337880" cy="6854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時間：論文口試後一個月內完成上傳與離校</a:t>
            </a:r>
            <a:br>
              <a:rPr sz="1800"/>
            </a:b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說明：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一、論文依委員建議修改，修改後版本經指導教授同意後上傳。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二、論文格式依本校圖書館規定辦理。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三、</a:t>
            </a:r>
            <a:r>
              <a:rPr lang="zh-TW" sz="1800" b="0" strike="noStrike" spc="-1">
                <a:solidFill>
                  <a:srgbClr val="FFFFFF"/>
                </a:solidFill>
                <a:latin typeface="標楷體"/>
                <a:ea typeface="標楷體"/>
              </a:rPr>
              <a:t>列印論文比對系統結果</a:t>
            </a:r>
            <a:r>
              <a:rPr lang="en-US" sz="1800" b="0" strike="noStrike" spc="-1">
                <a:solidFill>
                  <a:srgbClr val="FFFFFF"/>
                </a:solidFill>
                <a:latin typeface="標楷體"/>
                <a:ea typeface="標楷體"/>
              </a:rPr>
              <a:t>(</a:t>
            </a:r>
            <a:r>
              <a:rPr lang="zh-TW" sz="1800" b="0" strike="noStrike" spc="-1">
                <a:solidFill>
                  <a:srgbClr val="FFFFFF"/>
                </a:solidFill>
                <a:latin typeface="標楷體"/>
                <a:ea typeface="標楷體"/>
              </a:rPr>
              <a:t>下方經指導教授與學生簽名</a:t>
            </a:r>
            <a:r>
              <a:rPr lang="en-US" sz="1800" b="0" strike="noStrike" spc="-1">
                <a:solidFill>
                  <a:srgbClr val="FFFFFF"/>
                </a:solidFill>
                <a:latin typeface="標楷體"/>
                <a:ea typeface="標楷體"/>
              </a:rPr>
              <a:t>)</a:t>
            </a:r>
            <a:r>
              <a:rPr lang="zh-TW" sz="1800" b="0" strike="noStrike" spc="-1">
                <a:solidFill>
                  <a:srgbClr val="FFFFFF"/>
                </a:solidFill>
                <a:latin typeface="標楷體"/>
                <a:ea typeface="標楷體"/>
              </a:rPr>
              <a:t>，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標楷體"/>
                <a:ea typeface="標楷體"/>
              </a:rPr>
              <a:t>        </a:t>
            </a:r>
            <a:r>
              <a:rPr lang="zh-TW" sz="1800" b="0" strike="noStrike" spc="-1">
                <a:solidFill>
                  <a:srgbClr val="FFFFFF"/>
                </a:solidFill>
                <a:latin typeface="標楷體"/>
                <a:ea typeface="標楷體"/>
              </a:rPr>
              <a:t>論文封面各</a:t>
            </a:r>
            <a:r>
              <a:rPr lang="en-US" sz="1800" b="0" strike="noStrike" spc="-1">
                <a:solidFill>
                  <a:srgbClr val="FFFFFF"/>
                </a:solidFill>
                <a:latin typeface="標楷體"/>
                <a:ea typeface="標楷體"/>
              </a:rPr>
              <a:t>1</a:t>
            </a:r>
            <a:r>
              <a:rPr lang="zh-TW" sz="1800" b="0" strike="noStrike" spc="-1">
                <a:solidFill>
                  <a:srgbClr val="FFFFFF"/>
                </a:solidFill>
                <a:latin typeface="標楷體"/>
                <a:ea typeface="標楷體"/>
              </a:rPr>
              <a:t>份，連同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論文印製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2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正本，</a:t>
            </a: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2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副本，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    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持離校單辦理離校領證。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        </a:t>
            </a:r>
            <a:r>
              <a:rPr lang="zh-TW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相關連結：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         </a:t>
            </a:r>
            <a:r>
              <a:rPr lang="zh-TW" sz="1800" b="0" u="sng" strike="noStrike" spc="-1">
                <a:solidFill>
                  <a:srgbClr val="6B9F25"/>
                </a:solidFill>
                <a:uFillTx/>
                <a:latin typeface="Times New Roman"/>
                <a:ea typeface="標楷體"/>
                <a:hlinkClick r:id="rId4"/>
              </a:rPr>
              <a:t>本校圖書館學位論文系統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Times New Roman"/>
                <a:ea typeface="標楷體"/>
              </a:rPr>
              <a:t>             </a:t>
            </a:r>
            <a:r>
              <a:rPr lang="zh-TW" sz="1800" b="0" u="sng" strike="noStrike" spc="-1">
                <a:solidFill>
                  <a:srgbClr val="6B9F25"/>
                </a:solidFill>
                <a:uFillTx/>
                <a:latin typeface="Times New Roman"/>
                <a:ea typeface="標楷體"/>
                <a:hlinkClick r:id="rId5"/>
              </a:rPr>
              <a:t>本校論文比對系統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1001"/>
              </a:spcBef>
              <a:spcAft>
                <a:spcPts val="1001"/>
              </a:spcAft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天體">
  <a:themeElements>
    <a:clrScheme name="Aspect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天體">
  <a:themeElements>
    <a:clrScheme name="Aspect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歷史著名事件簡報</Template>
  <TotalTime>1938</TotalTime>
  <Words>816</Words>
  <Application>Microsoft Office PowerPoint</Application>
  <PresentationFormat>寬螢幕</PresentationFormat>
  <Paragraphs>88</Paragraphs>
  <Slides>9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9</vt:i4>
      </vt:variant>
    </vt:vector>
  </HeadingPairs>
  <TitlesOfParts>
    <vt:vector size="17" baseType="lpstr">
      <vt:lpstr>Microsoft JhengHei UI</vt:lpstr>
      <vt:lpstr>標楷體</vt:lpstr>
      <vt:lpstr>Arial</vt:lpstr>
      <vt:lpstr>Symbol</vt:lpstr>
      <vt:lpstr>Times New Roman</vt:lpstr>
      <vt:lpstr>Wingdings</vt:lpstr>
      <vt:lpstr>天體</vt:lpstr>
      <vt:lpstr>天體</vt:lpstr>
      <vt:lpstr>淡江大學歷史學系碩士班 修業規定注意事項  </vt:lpstr>
      <vt:lpstr>加退選課程 (一)</vt:lpstr>
      <vt:lpstr>加退選課程 (二)</vt:lpstr>
      <vt:lpstr>申請指導教授</vt:lpstr>
      <vt:lpstr>論文初審</vt:lpstr>
      <vt:lpstr>參與學術會議</vt:lpstr>
      <vt:lpstr> 論文題目填報  </vt:lpstr>
      <vt:lpstr>申請學位考試 (口試)</vt:lpstr>
      <vt:lpstr>論文上傳 與離校</vt:lpstr>
    </vt:vector>
  </TitlesOfParts>
  <Company>TKU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楊虹智</dc:creator>
  <dc:description/>
  <cp:lastModifiedBy>莊元澄</cp:lastModifiedBy>
  <cp:revision>28</cp:revision>
  <cp:lastPrinted>2025-08-06T16:41:48Z</cp:lastPrinted>
  <dcterms:created xsi:type="dcterms:W3CDTF">2024-09-05T03:30:37Z</dcterms:created>
  <dcterms:modified xsi:type="dcterms:W3CDTF">2026-09-01T08:55:25Z</dcterms:modified>
  <dc:language>zh-TW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9</vt:i4>
  </property>
  <property fmtid="{D5CDD505-2E9C-101B-9397-08002B2CF9AE}" pid="3" name="PresentationFormat">
    <vt:lpwstr>寬螢幕</vt:lpwstr>
  </property>
  <property fmtid="{D5CDD505-2E9C-101B-9397-08002B2CF9AE}" pid="4" name="Slides">
    <vt:i4>9</vt:i4>
  </property>
</Properties>
</file>